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7"/>
  </p:notesMasterIdLst>
  <p:handoutMasterIdLst>
    <p:handoutMasterId r:id="rId18"/>
  </p:handoutMasterIdLst>
  <p:sldIdLst>
    <p:sldId id="261" r:id="rId2"/>
    <p:sldId id="262" r:id="rId3"/>
    <p:sldId id="288" r:id="rId4"/>
    <p:sldId id="289" r:id="rId5"/>
    <p:sldId id="294" r:id="rId6"/>
    <p:sldId id="295" r:id="rId7"/>
    <p:sldId id="296" r:id="rId8"/>
    <p:sldId id="298" r:id="rId9"/>
    <p:sldId id="297" r:id="rId10"/>
    <p:sldId id="299" r:id="rId11"/>
    <p:sldId id="300" r:id="rId12"/>
    <p:sldId id="302" r:id="rId13"/>
    <p:sldId id="301" r:id="rId14"/>
    <p:sldId id="304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215CF-37CC-674B-87AF-F39881C84960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165A-7FBE-0C4A-9F8C-EA5626AAD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6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358D5-A3EE-FB48-951C-F5A022F375E3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FB3D9-3FFE-8C4F-A5D1-7CA7DC145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63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FB3D9-3FFE-8C4F-A5D1-7CA7DC1455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0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BBBB-EF04-9F4B-9724-D1BBD44F7C03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3708-13C4-F741-A113-A5F43E6CE7F2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63E3-7D91-7D4C-8405-492AA1F149C3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7690-C0DF-454D-8695-6DA1F892BEC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4037-91A9-E449-B68B-C8E95AC1797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76D9-3F74-0949-9E5D-5C38CA47E26D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CC2A5-8302-3D4C-BC1F-D51CAE338456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02A3-94A6-B646-8679-413F603E4DAE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03290-0CC1-0549-A628-F436C5DB183E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4A9D-C428-784C-B82D-FCC5E027F875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0772-DCC4-EB49-A45C-082179803C89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3ACAE3F-46BD-0848-997C-B14D43E6DA8D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b="1" dirty="0" smtClean="0"/>
              <a:t>The ninth Triennial International Fire &amp; Cabin Safety Research Conference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.t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0"/>
            <a:ext cx="673100" cy="8763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0.png"/><Relationship Id="rId5" Type="http://schemas.openxmlformats.org/officeDocument/2006/relationships/image" Target="../media/image3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.wdp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package" Target="../embeddings/Microsoft_Word_Document1.docx"/><Relationship Id="rId8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7766"/>
            <a:ext cx="6400800" cy="1752600"/>
          </a:xfrm>
        </p:spPr>
        <p:txBody>
          <a:bodyPr>
            <a:normAutofit/>
          </a:bodyPr>
          <a:lstStyle/>
          <a:p>
            <a:r>
              <a:rPr lang="en-US" sz="1900" dirty="0"/>
              <a:t>J. G. </a:t>
            </a:r>
            <a:r>
              <a:rPr lang="en-US" sz="1900" dirty="0" smtClean="0"/>
              <a:t>Quintiere </a:t>
            </a:r>
            <a:endParaRPr lang="en-US" sz="1900" baseline="30000" dirty="0" smtClean="0"/>
          </a:p>
          <a:p>
            <a:r>
              <a:rPr lang="en-US" sz="2600" dirty="0" smtClean="0"/>
              <a:t> </a:t>
            </a:r>
            <a:r>
              <a:rPr lang="en-US" sz="2600" dirty="0" err="1" smtClean="0"/>
              <a:t>Qdot</a:t>
            </a:r>
            <a:r>
              <a:rPr lang="en-US" sz="2600" dirty="0" smtClean="0"/>
              <a:t> LLC with VTEC Labs.</a:t>
            </a:r>
          </a:p>
          <a:p>
            <a:r>
              <a:rPr lang="en-US" sz="2600" dirty="0" smtClean="0"/>
              <a:t>sponsored by PHMSA</a:t>
            </a:r>
            <a:endParaRPr lang="en-US" sz="2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679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On measuring energy from Li-ion batteries in runaway and combustion</a:t>
            </a:r>
            <a:endParaRPr lang="en-US" dirty="0"/>
          </a:p>
        </p:txBody>
      </p:sp>
      <p:pic>
        <p:nvPicPr>
          <p:cNvPr id="5" name="Picture 4" descr="IMG_208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13" y="2359266"/>
            <a:ext cx="19978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runaway energies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2042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Combustible gases from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bomb test, </a:t>
            </a:r>
            <a:r>
              <a:rPr lang="en-US" sz="3200" i="1" dirty="0" smtClean="0">
                <a:latin typeface="Times Italic"/>
                <a:cs typeface="Times Italic"/>
              </a:rPr>
              <a:t>X</a:t>
            </a:r>
            <a:r>
              <a:rPr lang="en-US" sz="3200" i="1" baseline="-25000" dirty="0" smtClean="0">
                <a:latin typeface="Times Italic"/>
                <a:cs typeface="Times Italic"/>
              </a:rPr>
              <a:t>i</a:t>
            </a:r>
            <a:r>
              <a:rPr lang="en-US" sz="3200" dirty="0" smtClean="0"/>
              <a:t>:  combustion energy</a:t>
            </a:r>
            <a:endParaRPr lang="en-US" sz="32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946663"/>
              </p:ext>
            </p:extLst>
          </p:nvPr>
        </p:nvGraphicFramePr>
        <p:xfrm>
          <a:off x="2743200" y="3028950"/>
          <a:ext cx="25019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3" imgW="1066800" imgH="533400" progId="Equation.3">
                  <p:embed/>
                </p:oleObj>
              </mc:Choice>
              <mc:Fallback>
                <p:oleObj name="Equation" r:id="rId3" imgW="10668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3028950"/>
                        <a:ext cx="2501900" cy="1250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315604"/>
              </p:ext>
            </p:extLst>
          </p:nvPr>
        </p:nvGraphicFramePr>
        <p:xfrm>
          <a:off x="-4687176" y="4679950"/>
          <a:ext cx="15418676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Document" r:id="rId5" imgW="5486400" imgH="368300" progId="Word.Document.12">
                  <p:embed/>
                </p:oleObj>
              </mc:Choice>
              <mc:Fallback>
                <p:oleObj name="Document" r:id="rId5" imgW="5486400" imgH="36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4687176" y="4679950"/>
                        <a:ext cx="15418676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92090" y="4938067"/>
            <a:ext cx="408201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Bold"/>
                <a:cs typeface="Times Bold"/>
              </a:rPr>
              <a:t>P</a:t>
            </a:r>
            <a:r>
              <a:rPr lang="en-US" sz="2800" i="1" dirty="0" err="1" smtClean="0">
                <a:solidFill>
                  <a:schemeClr val="bg1"/>
                </a:solidFill>
                <a:latin typeface="Times Bold"/>
                <a:cs typeface="Times Bold"/>
              </a:rPr>
              <a:t>p</a:t>
            </a:r>
            <a:r>
              <a:rPr lang="en-US" sz="2800" i="1" dirty="0" smtClean="0">
                <a:solidFill>
                  <a:schemeClr val="bg1"/>
                </a:solidFill>
                <a:latin typeface="Times Bold"/>
                <a:cs typeface="Times Bold"/>
              </a:rPr>
              <a:t>, V, T </a:t>
            </a:r>
            <a:r>
              <a:rPr lang="en-US" sz="2800" dirty="0" smtClean="0">
                <a:solidFill>
                  <a:schemeClr val="bg1"/>
                </a:solidFill>
              </a:rPr>
              <a:t>of measuring vessel</a:t>
            </a:r>
            <a:r>
              <a:rPr lang="en-US" sz="2400" dirty="0" smtClean="0"/>
              <a:t>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49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comparisons: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>
                <a:solidFill>
                  <a:srgbClr val="DC9E1F"/>
                </a:solidFill>
              </a:rPr>
              <a:t>100 </a:t>
            </a:r>
            <a:r>
              <a:rPr lang="en-US" sz="2800" dirty="0">
                <a:solidFill>
                  <a:srgbClr val="DC9E1F"/>
                </a:solidFill>
              </a:rPr>
              <a:t>% </a:t>
            </a:r>
            <a:r>
              <a:rPr lang="en-US" sz="2800" dirty="0" smtClean="0">
                <a:solidFill>
                  <a:srgbClr val="DC9E1F"/>
                </a:solidFill>
              </a:rPr>
              <a:t>SOC </a:t>
            </a:r>
            <a:r>
              <a:rPr lang="en-US" sz="2800" dirty="0">
                <a:solidFill>
                  <a:srgbClr val="DC9E1F"/>
                </a:solidFill>
              </a:rPr>
              <a:t>Panasonic NCR18650B Li </a:t>
            </a:r>
            <a:r>
              <a:rPr lang="en-US" sz="2800" dirty="0" err="1">
                <a:solidFill>
                  <a:srgbClr val="DC9E1F"/>
                </a:solidFill>
              </a:rPr>
              <a:t>Mn</a:t>
            </a:r>
            <a:r>
              <a:rPr lang="en-US" sz="2800" dirty="0">
                <a:solidFill>
                  <a:srgbClr val="DC9E1F"/>
                </a:solidFill>
              </a:rPr>
              <a:t> Ni Co Oxide battery, 3400mA-hr at 3.6 v</a:t>
            </a:r>
            <a:r>
              <a:rPr lang="en-US" sz="2800" dirty="0" smtClean="0">
                <a:solidFill>
                  <a:srgbClr val="DC9E1F"/>
                </a:solidFill>
              </a:rPr>
              <a:t>.</a:t>
            </a:r>
          </a:p>
          <a:p>
            <a:pPr lvl="1"/>
            <a:r>
              <a:rPr lang="en-US" sz="2800" dirty="0" smtClean="0"/>
              <a:t>Measure runaway energy in Nitrogen Bomb</a:t>
            </a:r>
            <a:endParaRPr lang="en-US" sz="1800" dirty="0" smtClean="0"/>
          </a:p>
          <a:p>
            <a:pPr lvl="1"/>
            <a:r>
              <a:rPr lang="en-US" sz="1800" dirty="0" smtClean="0"/>
              <a:t>From Walters </a:t>
            </a:r>
            <a:r>
              <a:rPr lang="en-US" sz="1800" dirty="0"/>
              <a:t>and Lyon (FAA TC -</a:t>
            </a:r>
            <a:r>
              <a:rPr lang="en-US" sz="1800" dirty="0" smtClean="0"/>
              <a:t>15 - 40</a:t>
            </a:r>
            <a:r>
              <a:rPr lang="en-US" sz="1800" dirty="0"/>
              <a:t>) </a:t>
            </a:r>
            <a:r>
              <a:rPr lang="en-US" sz="1800" dirty="0" smtClean="0"/>
              <a:t>who developed the technique</a:t>
            </a:r>
          </a:p>
          <a:p>
            <a:pPr lvl="1"/>
            <a:r>
              <a:rPr lang="en-US" sz="1800" dirty="0" smtClean="0">
                <a:solidFill>
                  <a:srgbClr val="DC9E1F"/>
                </a:solidFill>
              </a:rPr>
              <a:t> </a:t>
            </a:r>
            <a:r>
              <a:rPr lang="en-US" sz="2400" dirty="0">
                <a:solidFill>
                  <a:srgbClr val="DC9E1F"/>
                </a:solidFill>
              </a:rPr>
              <a:t>72 kJ</a:t>
            </a:r>
            <a:r>
              <a:rPr lang="en-US" sz="2400" dirty="0" smtClean="0">
                <a:solidFill>
                  <a:srgbClr val="DC9E1F"/>
                </a:solidFill>
              </a:rPr>
              <a:t>.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Our work at </a:t>
            </a:r>
            <a:r>
              <a:rPr lang="en-US" sz="1800" dirty="0" err="1" smtClean="0"/>
              <a:t>Vtec</a:t>
            </a:r>
            <a:r>
              <a:rPr lang="en-US" sz="1800" dirty="0" smtClean="0"/>
              <a:t> </a:t>
            </a:r>
          </a:p>
          <a:p>
            <a:pPr lvl="1"/>
            <a:r>
              <a:rPr lang="en-US" sz="2400" dirty="0" smtClean="0">
                <a:solidFill>
                  <a:srgbClr val="DC9E1F"/>
                </a:solidFill>
              </a:rPr>
              <a:t>88.1 </a:t>
            </a:r>
            <a:r>
              <a:rPr lang="en-US" sz="2400" dirty="0">
                <a:solidFill>
                  <a:srgbClr val="DC9E1F"/>
                </a:solidFill>
              </a:rPr>
              <a:t>kJ</a:t>
            </a:r>
          </a:p>
          <a:p>
            <a:endParaRPr lang="en-US" dirty="0"/>
          </a:p>
        </p:txBody>
      </p:sp>
      <p:pic>
        <p:nvPicPr>
          <p:cNvPr id="6" name="Picture 5" descr="IMG_18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3568700"/>
            <a:ext cx="150876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39700"/>
            <a:ext cx="7924800" cy="554038"/>
          </a:xfrm>
        </p:spPr>
        <p:txBody>
          <a:bodyPr/>
          <a:lstStyle/>
          <a:p>
            <a:r>
              <a:rPr lang="en-US" dirty="0" smtClean="0"/>
              <a:t>Some comparisons: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800100"/>
            <a:ext cx="7924800" cy="4114800"/>
          </a:xfrm>
        </p:spPr>
        <p:txBody>
          <a:bodyPr>
            <a:normAutofit/>
          </a:bodyPr>
          <a:lstStyle/>
          <a:p>
            <a:pPr lvl="1"/>
            <a:r>
              <a:rPr lang="en-US" sz="1600" dirty="0" smtClean="0">
                <a:solidFill>
                  <a:srgbClr val="DC9E1F"/>
                </a:solidFill>
              </a:rPr>
              <a:t>100 </a:t>
            </a:r>
            <a:r>
              <a:rPr lang="en-US" sz="1600" dirty="0">
                <a:solidFill>
                  <a:srgbClr val="DC9E1F"/>
                </a:solidFill>
              </a:rPr>
              <a:t>% </a:t>
            </a:r>
            <a:r>
              <a:rPr lang="en-US" sz="1600" dirty="0" smtClean="0">
                <a:solidFill>
                  <a:srgbClr val="DC9E1F"/>
                </a:solidFill>
              </a:rPr>
              <a:t>SOC </a:t>
            </a:r>
            <a:r>
              <a:rPr lang="en-US" sz="1600" dirty="0">
                <a:solidFill>
                  <a:srgbClr val="DC9E1F"/>
                </a:solidFill>
              </a:rPr>
              <a:t>Panasonic NCR18650B Li </a:t>
            </a:r>
            <a:r>
              <a:rPr lang="en-US" sz="1600" dirty="0" err="1">
                <a:solidFill>
                  <a:srgbClr val="DC9E1F"/>
                </a:solidFill>
              </a:rPr>
              <a:t>Mn</a:t>
            </a:r>
            <a:r>
              <a:rPr lang="en-US" sz="1600" dirty="0">
                <a:solidFill>
                  <a:srgbClr val="DC9E1F"/>
                </a:solidFill>
              </a:rPr>
              <a:t> Ni Co Oxide battery, 3400mA-hr at 3.6 v.</a:t>
            </a:r>
          </a:p>
          <a:p>
            <a:pPr lvl="1"/>
            <a:r>
              <a:rPr lang="en-US" sz="1800" dirty="0">
                <a:solidFill>
                  <a:srgbClr val="DC9E1F"/>
                </a:solidFill>
              </a:rPr>
              <a:t>Runaway </a:t>
            </a:r>
            <a:r>
              <a:rPr lang="en-US" sz="1800" dirty="0" smtClean="0">
                <a:solidFill>
                  <a:srgbClr val="DC9E1F"/>
                </a:solidFill>
              </a:rPr>
              <a:t>energy</a:t>
            </a:r>
            <a:r>
              <a:rPr lang="en-US" sz="1800" dirty="0" smtClean="0"/>
              <a:t> Puncture Test : </a:t>
            </a:r>
            <a:r>
              <a:rPr lang="en-US" sz="1800" dirty="0" smtClean="0">
                <a:solidFill>
                  <a:srgbClr val="DC9E1F"/>
                </a:solidFill>
              </a:rPr>
              <a:t>29 - 40 kJ  </a:t>
            </a:r>
            <a:r>
              <a:rPr lang="en-US" sz="1800" dirty="0"/>
              <a:t>Heating Test</a:t>
            </a:r>
            <a:r>
              <a:rPr lang="en-US" sz="1800" dirty="0">
                <a:solidFill>
                  <a:srgbClr val="DC9E1F"/>
                </a:solidFill>
              </a:rPr>
              <a:t>:  88 kJ </a:t>
            </a:r>
            <a:r>
              <a:rPr lang="en-US" sz="1800" dirty="0" err="1">
                <a:solidFill>
                  <a:srgbClr val="DC9E1F"/>
                </a:solidFill>
              </a:rPr>
              <a:t>Vtec</a:t>
            </a:r>
            <a:r>
              <a:rPr lang="en-US" sz="1800" dirty="0">
                <a:solidFill>
                  <a:srgbClr val="DC9E1F"/>
                </a:solidFill>
              </a:rPr>
              <a:t>,, 72 FAA </a:t>
            </a:r>
            <a:r>
              <a:rPr lang="en-US" sz="1800" dirty="0" smtClean="0">
                <a:solidFill>
                  <a:srgbClr val="DC9E1F"/>
                </a:solidFill>
              </a:rPr>
              <a:t>kJ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7" name="Picture 6" descr="FithA Puncture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31" y="1651000"/>
            <a:ext cx="3815937" cy="3657600"/>
          </a:xfrm>
          <a:prstGeom prst="rect">
            <a:avLst/>
          </a:prstGeom>
        </p:spPr>
      </p:pic>
      <p:pic>
        <p:nvPicPr>
          <p:cNvPr id="6" name="Picture 5" descr="Screen Shot 2019-10-01 at 10.08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9" y="1562100"/>
            <a:ext cx="1169742" cy="914400"/>
          </a:xfrm>
          <a:prstGeom prst="rect">
            <a:avLst/>
          </a:prstGeom>
        </p:spPr>
      </p:pic>
      <p:pic>
        <p:nvPicPr>
          <p:cNvPr id="9" name="Picture 8" descr="Puncture test Run Temp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53" y="1651000"/>
            <a:ext cx="38083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comparisons: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en-US" sz="4500" dirty="0" smtClean="0">
                <a:solidFill>
                  <a:srgbClr val="DC9E1F"/>
                </a:solidFill>
              </a:rPr>
              <a:t>100 </a:t>
            </a:r>
            <a:r>
              <a:rPr lang="en-US" sz="4500" dirty="0">
                <a:solidFill>
                  <a:srgbClr val="DC9E1F"/>
                </a:solidFill>
              </a:rPr>
              <a:t>% charged Panasonic NCR18650B Li </a:t>
            </a:r>
            <a:r>
              <a:rPr lang="en-US" sz="4500" dirty="0" err="1">
                <a:solidFill>
                  <a:srgbClr val="DC9E1F"/>
                </a:solidFill>
              </a:rPr>
              <a:t>Mn</a:t>
            </a:r>
            <a:r>
              <a:rPr lang="en-US" sz="4500" dirty="0">
                <a:solidFill>
                  <a:srgbClr val="DC9E1F"/>
                </a:solidFill>
              </a:rPr>
              <a:t> Ni Co Oxide battery, 3400mA-hr at 3.6 v.</a:t>
            </a:r>
          </a:p>
          <a:p>
            <a:pPr lvl="1"/>
            <a:r>
              <a:rPr lang="en-US" sz="3800" dirty="0"/>
              <a:t>Measure runaway energy </a:t>
            </a:r>
            <a:r>
              <a:rPr lang="en-US" sz="3800" dirty="0" smtClean="0"/>
              <a:t>in Oxygen Bomb:  Runaway + Combustion</a:t>
            </a:r>
            <a:endParaRPr lang="en-US" sz="3800" dirty="0"/>
          </a:p>
          <a:p>
            <a:pPr lvl="1"/>
            <a:endParaRPr lang="en-US" sz="1800" dirty="0"/>
          </a:p>
          <a:p>
            <a:pPr lvl="1"/>
            <a:r>
              <a:rPr lang="en-US" sz="3600" dirty="0" err="1" smtClean="0"/>
              <a:t>Vtec</a:t>
            </a:r>
            <a:r>
              <a:rPr lang="en-US" sz="3600" dirty="0" smtClean="0"/>
              <a:t>  for N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Bomb: Runaway Energy: </a:t>
            </a:r>
            <a:r>
              <a:rPr lang="en-US" sz="3600" dirty="0">
                <a:solidFill>
                  <a:srgbClr val="DC9E1F"/>
                </a:solidFill>
              </a:rPr>
              <a:t>88.1 </a:t>
            </a:r>
            <a:r>
              <a:rPr lang="en-US" sz="3600" dirty="0" smtClean="0">
                <a:solidFill>
                  <a:srgbClr val="DC9E1F"/>
                </a:solidFill>
              </a:rPr>
              <a:t>kJ</a:t>
            </a:r>
          </a:p>
          <a:p>
            <a:pPr lvl="1"/>
            <a:r>
              <a:rPr lang="en-US" sz="3600" dirty="0" err="1" smtClean="0"/>
              <a:t>Vtec</a:t>
            </a:r>
            <a:r>
              <a:rPr lang="en-US" sz="3600" dirty="0" smtClean="0"/>
              <a:t> 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Bomb: Runaway + Combustion:  </a:t>
            </a:r>
            <a:r>
              <a:rPr lang="en-US" sz="3600" dirty="0" smtClean="0">
                <a:solidFill>
                  <a:schemeClr val="tx2"/>
                </a:solidFill>
              </a:rPr>
              <a:t>111, 112 kJ</a:t>
            </a:r>
          </a:p>
          <a:p>
            <a:pPr lvl="1"/>
            <a:r>
              <a:rPr lang="en-US" sz="3600" dirty="0" smtClean="0">
                <a:solidFill>
                  <a:schemeClr val="tx2"/>
                </a:solidFill>
              </a:rPr>
              <a:t>Igniter wires broke interrupting </a:t>
            </a:r>
            <a:r>
              <a:rPr lang="en-US" sz="3600" dirty="0" smtClean="0">
                <a:solidFill>
                  <a:schemeClr val="tx2"/>
                </a:solidFill>
              </a:rPr>
              <a:t>combustion</a:t>
            </a:r>
          </a:p>
          <a:p>
            <a:pPr lvl="1"/>
            <a:r>
              <a:rPr lang="en-US" sz="3600" dirty="0" smtClean="0">
                <a:solidFill>
                  <a:schemeClr val="tx2"/>
                </a:solidFill>
              </a:rPr>
              <a:t>Possibly 112 </a:t>
            </a:r>
            <a:r>
              <a:rPr lang="mr-IN" sz="3600" dirty="0" smtClean="0">
                <a:solidFill>
                  <a:schemeClr val="tx2"/>
                </a:solidFill>
              </a:rPr>
              <a:t>–</a:t>
            </a:r>
            <a:r>
              <a:rPr lang="en-US" sz="3600" dirty="0" smtClean="0">
                <a:solidFill>
                  <a:schemeClr val="tx2"/>
                </a:solidFill>
              </a:rPr>
              <a:t> 88 = 24 kJ combustion energy (complete?)</a:t>
            </a:r>
            <a:endParaRPr lang="en-US" sz="36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3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comparisons: Combustion energy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/>
            <a:r>
              <a:rPr lang="en-GB" sz="2000" dirty="0" err="1">
                <a:solidFill>
                  <a:srgbClr val="DC9E1F"/>
                </a:solidFill>
              </a:rPr>
              <a:t>Tenergy</a:t>
            </a:r>
            <a:r>
              <a:rPr lang="en-GB" sz="2000" dirty="0">
                <a:solidFill>
                  <a:srgbClr val="DC9E1F"/>
                </a:solidFill>
              </a:rPr>
              <a:t> LiCoO</a:t>
            </a:r>
            <a:r>
              <a:rPr lang="en-GB" sz="2000" baseline="-25000" dirty="0">
                <a:solidFill>
                  <a:srgbClr val="DC9E1F"/>
                </a:solidFill>
              </a:rPr>
              <a:t>2</a:t>
            </a:r>
            <a:r>
              <a:rPr lang="en-GB" sz="2000" dirty="0">
                <a:solidFill>
                  <a:srgbClr val="DC9E1F"/>
                </a:solidFill>
              </a:rPr>
              <a:t> 18650 (2600 mA-</a:t>
            </a:r>
            <a:r>
              <a:rPr lang="en-GB" sz="2000" dirty="0" err="1">
                <a:solidFill>
                  <a:srgbClr val="DC9E1F"/>
                </a:solidFill>
              </a:rPr>
              <a:t>hr</a:t>
            </a:r>
            <a:r>
              <a:rPr lang="en-GB" sz="2000" dirty="0">
                <a:solidFill>
                  <a:srgbClr val="DC9E1F"/>
                </a:solidFill>
              </a:rPr>
              <a:t>) battery at 100 % </a:t>
            </a:r>
            <a:r>
              <a:rPr lang="en-GB" sz="2000" dirty="0" smtClean="0">
                <a:solidFill>
                  <a:srgbClr val="DC9E1F"/>
                </a:solidFill>
              </a:rPr>
              <a:t>SOC </a:t>
            </a:r>
          </a:p>
          <a:p>
            <a:pPr lvl="1"/>
            <a:r>
              <a:rPr lang="en-GB" sz="3200" dirty="0" smtClean="0">
                <a:solidFill>
                  <a:schemeClr val="tx2"/>
                </a:solidFill>
              </a:rPr>
              <a:t>Estimate from combustion gases (Maloney FAA TC-15/59) </a:t>
            </a:r>
            <a:r>
              <a:rPr lang="en-GB" sz="3200" dirty="0" smtClean="0"/>
              <a:t>50 or 64 kJ</a:t>
            </a:r>
          </a:p>
          <a:p>
            <a:pPr marL="457200" lvl="1" indent="0">
              <a:buNone/>
            </a:pPr>
            <a:r>
              <a:rPr lang="en-GB" sz="3200" i="1" dirty="0"/>
              <a:t>	</a:t>
            </a:r>
            <a:r>
              <a:rPr lang="en-GB" sz="3200" i="1" dirty="0" smtClean="0"/>
              <a:t>m</a:t>
            </a:r>
            <a:r>
              <a:rPr lang="en-US" sz="3200" i="1" baseline="-25000" dirty="0" err="1" smtClean="0"/>
              <a:t>i</a:t>
            </a:r>
            <a:r>
              <a:rPr lang="en-US" sz="3200" dirty="0" smtClean="0"/>
              <a:t> from </a:t>
            </a:r>
            <a:r>
              <a:rPr lang="en-US" sz="3200" i="1" dirty="0" smtClean="0"/>
              <a:t>X</a:t>
            </a:r>
            <a:r>
              <a:rPr lang="en-US" sz="3200" i="1" baseline="-25000" dirty="0" smtClean="0"/>
              <a:t>i</a:t>
            </a:r>
            <a:r>
              <a:rPr lang="en-US" sz="3200" i="1" dirty="0" smtClean="0"/>
              <a:t>, p, V, T </a:t>
            </a:r>
            <a:r>
              <a:rPr lang="en-US" sz="3200" dirty="0" smtClean="0"/>
              <a:t>of vessel</a:t>
            </a:r>
            <a:endParaRPr lang="en-GB" sz="3600" dirty="0" smtClean="0">
              <a:solidFill>
                <a:schemeClr val="tx2"/>
              </a:solidFill>
            </a:endParaRPr>
          </a:p>
          <a:p>
            <a:pPr lvl="1"/>
            <a:r>
              <a:rPr lang="en-GB" sz="3600" dirty="0" smtClean="0">
                <a:solidFill>
                  <a:schemeClr val="tx2"/>
                </a:solidFill>
              </a:rPr>
              <a:t>From Cone (Crowley, et al FAA TC-15/17)  </a:t>
            </a:r>
            <a:r>
              <a:rPr lang="en-GB" sz="3600" dirty="0" smtClean="0">
                <a:solidFill>
                  <a:srgbClr val="FFFFFF"/>
                </a:solidFill>
              </a:rPr>
              <a:t>48, 55 kJ</a:t>
            </a:r>
          </a:p>
          <a:p>
            <a:pPr lvl="1"/>
            <a:endParaRPr lang="en-US" sz="36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856165"/>
              </p:ext>
            </p:extLst>
          </p:nvPr>
        </p:nvGraphicFramePr>
        <p:xfrm>
          <a:off x="5994400" y="2610882"/>
          <a:ext cx="19685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3" imgW="1066800" imgH="533400" progId="Equation.3">
                  <p:embed/>
                </p:oleObj>
              </mc:Choice>
              <mc:Fallback>
                <p:oleObj name="Equation" r:id="rId3" imgW="10668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94400" y="2610882"/>
                        <a:ext cx="1968500" cy="984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918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Where are we?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Adopting N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Bomb method of Walters and Lyon to measure runaway energy.</a:t>
            </a:r>
          </a:p>
          <a:p>
            <a:r>
              <a:rPr lang="en-US" sz="2800" dirty="0" smtClean="0"/>
              <a:t>Adopting GC measurement technique of Maloney to measure combustion </a:t>
            </a:r>
            <a:r>
              <a:rPr lang="en-US" sz="2800" dirty="0" smtClean="0"/>
              <a:t>energy &amp; check with Cone.</a:t>
            </a:r>
            <a:endParaRPr lang="en-US" sz="2800" dirty="0" smtClean="0"/>
          </a:p>
          <a:p>
            <a:r>
              <a:rPr lang="en-US" sz="2800" dirty="0" smtClean="0"/>
              <a:t>Will select batteries for validation of measuring techniques.</a:t>
            </a:r>
          </a:p>
          <a:p>
            <a:r>
              <a:rPr lang="en-US" sz="2800" dirty="0" smtClean="0"/>
              <a:t>Will select a range of battery capacities to develop data as a function of initial electric energy.</a:t>
            </a:r>
          </a:p>
          <a:p>
            <a:r>
              <a:rPr lang="en-US" sz="2800" dirty="0" smtClean="0"/>
              <a:t>Will establish a basis for containing these energies in packaging.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2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DC9E1F"/>
                </a:solidFill>
              </a:rPr>
              <a:t>Measure energy produced during “Runaway”</a:t>
            </a:r>
          </a:p>
          <a:p>
            <a:r>
              <a:rPr lang="en-US" sz="2400" dirty="0" smtClean="0"/>
              <a:t>Runaway: Rapid exothermic release of electro-chemical energy</a:t>
            </a:r>
          </a:p>
          <a:p>
            <a:pPr indent="-285750"/>
            <a:r>
              <a:rPr lang="en-US" sz="2400" dirty="0" smtClean="0"/>
              <a:t>Results</a:t>
            </a:r>
          </a:p>
          <a:p>
            <a:pPr lvl="1"/>
            <a:r>
              <a:rPr lang="en-US" sz="2400" dirty="0" smtClean="0"/>
              <a:t>High temperature</a:t>
            </a:r>
          </a:p>
          <a:p>
            <a:pPr lvl="1"/>
            <a:r>
              <a:rPr lang="en-US" sz="2400" dirty="0" smtClean="0"/>
              <a:t>Combustion</a:t>
            </a:r>
          </a:p>
          <a:p>
            <a:pPr lvl="1"/>
            <a:r>
              <a:rPr lang="en-US" sz="2400" dirty="0" smtClean="0"/>
              <a:t>Hot debris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Design safe packaging</a:t>
            </a:r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Screen Shot 2019-10-01 at 10.3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695995"/>
            <a:ext cx="2712493" cy="1828800"/>
          </a:xfrm>
          <a:prstGeom prst="rect">
            <a:avLst/>
          </a:prstGeom>
        </p:spPr>
      </p:pic>
      <p:pic>
        <p:nvPicPr>
          <p:cNvPr id="9" name="Picture 8" descr="Screen Shot 2019-10-01 at 10.40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289154"/>
            <a:ext cx="2881188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5380" y="5200134"/>
            <a:ext cx="440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cells propagated within 30 minutes with flaming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6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forms of energy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DC9E1F"/>
                </a:solidFill>
              </a:rPr>
              <a:t>Runaway energy:  Exothermic decomposition and </a:t>
            </a:r>
            <a:r>
              <a:rPr lang="en-US" sz="2400" dirty="0" err="1" smtClean="0">
                <a:solidFill>
                  <a:srgbClr val="DC9E1F"/>
                </a:solidFill>
              </a:rPr>
              <a:t>Ohmic</a:t>
            </a:r>
            <a:r>
              <a:rPr lang="en-US" sz="2400" dirty="0" smtClean="0">
                <a:solidFill>
                  <a:srgbClr val="DC9E1F"/>
                </a:solidFill>
              </a:rPr>
              <a:t> heating</a:t>
            </a:r>
          </a:p>
          <a:p>
            <a:r>
              <a:rPr lang="en-US" sz="2400" dirty="0" smtClean="0">
                <a:solidFill>
                  <a:srgbClr val="DC9E1F"/>
                </a:solidFill>
              </a:rPr>
              <a:t>Combustion energy:  Release of flammable gases: Hydrogen, Carbon monoxide, Hydrocarbons.</a:t>
            </a:r>
          </a:p>
          <a:p>
            <a:r>
              <a:rPr lang="en-US" sz="2400" dirty="0" smtClean="0"/>
              <a:t>Why measure only energy?</a:t>
            </a:r>
          </a:p>
          <a:p>
            <a:pPr lvl="1"/>
            <a:r>
              <a:rPr lang="en-US" sz="2400" dirty="0" smtClean="0"/>
              <a:t>Runaway process is very fast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092" y="4392930"/>
            <a:ext cx="2126615" cy="2103120"/>
          </a:xfrm>
          <a:prstGeom prst="rect">
            <a:avLst/>
          </a:prstGeom>
        </p:spPr>
      </p:pic>
      <p:pic>
        <p:nvPicPr>
          <p:cNvPr id="7" name="Picture 6" descr="Macintosh HD:Users:jamesquintiere:Desktop:Fig 18 Runaway period.t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337" y="3341370"/>
            <a:ext cx="2092325" cy="2103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67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release depends on </a:t>
            </a:r>
            <a:br>
              <a:rPr lang="en-US" dirty="0" smtClean="0"/>
            </a:br>
            <a:r>
              <a:rPr lang="en-US" dirty="0" smtClean="0"/>
              <a:t>electric capacity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Both combustion and exothermic runaway energy depend on the State of Charge (SOC)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SOC  in % or Watt-hour is the available electric battery </a:t>
            </a:r>
            <a:r>
              <a:rPr lang="en-US" sz="2400" dirty="0" smtClean="0">
                <a:solidFill>
                  <a:srgbClr val="DC9E1F"/>
                </a:solidFill>
              </a:rPr>
              <a:t>energy</a:t>
            </a:r>
            <a:endParaRPr lang="en-US" sz="2400" dirty="0">
              <a:solidFill>
                <a:srgbClr val="DC9E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00" y="3162300"/>
            <a:ext cx="34671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" name="Picture 6" descr="Macintosh HD:Users:jamesquintiere:Desktop:Fig 17Battery Energy vs SOC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4806" y="3162300"/>
            <a:ext cx="2692676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1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17500" y="1600200"/>
            <a:ext cx="4762500" cy="4114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C9E1F"/>
                </a:solidFill>
              </a:rPr>
              <a:t>Heating  (most studies employ)</a:t>
            </a:r>
          </a:p>
          <a:p>
            <a:r>
              <a:rPr lang="en-US" sz="2800" dirty="0">
                <a:solidFill>
                  <a:srgbClr val="DC9E1F"/>
                </a:solidFill>
              </a:rPr>
              <a:t>Puncturing</a:t>
            </a:r>
          </a:p>
          <a:p>
            <a:r>
              <a:rPr lang="en-US" sz="2800" dirty="0">
                <a:solidFill>
                  <a:srgbClr val="DC9E1F"/>
                </a:solidFill>
              </a:rPr>
              <a:t>Internal short (defect)</a:t>
            </a:r>
          </a:p>
          <a:p>
            <a:r>
              <a:rPr lang="en-US" sz="2800" dirty="0">
                <a:solidFill>
                  <a:srgbClr val="DC9E1F"/>
                </a:solidFill>
              </a:rPr>
              <a:t>Charging or discharging malpractice </a:t>
            </a:r>
          </a:p>
          <a:p>
            <a:r>
              <a:rPr lang="en-US" sz="2800" dirty="0"/>
              <a:t>How does “cause” </a:t>
            </a:r>
            <a:r>
              <a:rPr lang="en-US" sz="2800" dirty="0" smtClean="0"/>
              <a:t>affect </a:t>
            </a:r>
            <a:r>
              <a:rPr lang="en-US" sz="2800" dirty="0"/>
              <a:t>the energy release?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runaway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BatteryPuncture.mp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0" y="3614737"/>
            <a:ext cx="3733800" cy="2100263"/>
          </a:xfrm>
        </p:spPr>
      </p:pic>
      <p:pic>
        <p:nvPicPr>
          <p:cNvPr id="13" name="BatteryHeating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100" y="1417638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9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runaway energies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Battery calorimeter: Runaway energy</a:t>
            </a:r>
            <a:endParaRPr lang="en-US" sz="3200" dirty="0"/>
          </a:p>
        </p:txBody>
      </p:sp>
      <p:pic>
        <p:nvPicPr>
          <p:cNvPr id="9" name="Picture 8" descr="Cal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9" y="2196069"/>
            <a:ext cx="1707444" cy="2286000"/>
          </a:xfrm>
          <a:prstGeom prst="rect">
            <a:avLst/>
          </a:prstGeom>
        </p:spPr>
      </p:pic>
      <p:pic>
        <p:nvPicPr>
          <p:cNvPr id="10" name="Picture 9" descr="phot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249" y="2500869"/>
            <a:ext cx="244847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164" y="2500869"/>
            <a:ext cx="2609636" cy="18288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861240"/>
              </p:ext>
            </p:extLst>
          </p:nvPr>
        </p:nvGraphicFramePr>
        <p:xfrm>
          <a:off x="1687729" y="4584700"/>
          <a:ext cx="5926437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6" imgW="2463800" imgH="469900" progId="Equation.3">
                  <p:embed/>
                </p:oleObj>
              </mc:Choice>
              <mc:Fallback>
                <p:oleObj name="Equation" r:id="rId6" imgW="2463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7729" y="4584700"/>
                        <a:ext cx="5926437" cy="1130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86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runaway energies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2042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Oxygen Bomb: Runaway  &amp; combustion energy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07" y="2184716"/>
            <a:ext cx="2798293" cy="2743200"/>
          </a:xfrm>
          <a:prstGeom prst="rect">
            <a:avLst/>
          </a:prstGeom>
        </p:spPr>
      </p:pic>
      <p:pic>
        <p:nvPicPr>
          <p:cNvPr id="2" name="Picture 1" descr="IMG_206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184716"/>
            <a:ext cx="2057400" cy="2743200"/>
          </a:xfrm>
          <a:prstGeom prst="rect">
            <a:avLst/>
          </a:prstGeom>
        </p:spPr>
      </p:pic>
      <p:pic>
        <p:nvPicPr>
          <p:cNvPr id="3" name="Picture 2" descr="IMG_188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184716"/>
            <a:ext cx="2057400" cy="27432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999078"/>
              </p:ext>
            </p:extLst>
          </p:nvPr>
        </p:nvGraphicFramePr>
        <p:xfrm>
          <a:off x="-4457700" y="5232716"/>
          <a:ext cx="18408878" cy="59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Document" r:id="rId7" imgW="5486400" imgH="177800" progId="Word.Document.12">
                  <p:embed/>
                </p:oleObj>
              </mc:Choice>
              <mc:Fallback>
                <p:oleObj name="Document" r:id="rId7" imgW="54864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457700" y="5232716"/>
                        <a:ext cx="18408878" cy="59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77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19100"/>
            <a:ext cx="8610600" cy="846138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Bomb and total energy (</a:t>
            </a:r>
            <a:r>
              <a:rPr lang="en-US" dirty="0" err="1" smtClean="0"/>
              <a:t>internal+ejected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Macintosh HD:Users:jamesquintiere:Desktop:Fig20 EnergyCalBombRat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1" y="1438276"/>
            <a:ext cx="454279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664200" y="1930400"/>
            <a:ext cx="338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N</a:t>
            </a:r>
            <a:r>
              <a:rPr lang="en-US" sz="2800" baseline="-25000" dirty="0" smtClean="0">
                <a:solidFill>
                  <a:srgbClr val="FF6600"/>
                </a:solidFill>
              </a:rPr>
              <a:t>2</a:t>
            </a:r>
            <a:r>
              <a:rPr lang="en-US" sz="2800" dirty="0" smtClean="0">
                <a:solidFill>
                  <a:srgbClr val="FF6600"/>
                </a:solidFill>
              </a:rPr>
              <a:t> bomb Lyon &amp; Walters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921000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Battery calorimeter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Internal + ejected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9300" y="4305300"/>
            <a:ext cx="198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Rated electric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003800" y="2324100"/>
            <a:ext cx="787400" cy="2540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05400" y="3182610"/>
            <a:ext cx="723900" cy="26161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04041" y="4183390"/>
            <a:ext cx="1663700" cy="38352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63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9-10-02 at 8.56.39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35" y="3263900"/>
            <a:ext cx="4222865" cy="18288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runaway energies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ninth Triennial International Fire &amp;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2042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Cone calorimeter:  combustion energy</a:t>
            </a:r>
            <a:endParaRPr lang="en-US" sz="3200" dirty="0"/>
          </a:p>
        </p:txBody>
      </p:sp>
      <p:pic>
        <p:nvPicPr>
          <p:cNvPr id="9" name="Picture 8" descr="IMG_090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349500"/>
            <a:ext cx="2264753" cy="2743200"/>
          </a:xfrm>
          <a:prstGeom prst="rect">
            <a:avLst/>
          </a:prstGeom>
        </p:spPr>
      </p:pic>
      <p:pic>
        <p:nvPicPr>
          <p:cNvPr id="2" name="Picture 1" descr="Screen Shot 2019-10-01 at 10.10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70" y="2349500"/>
            <a:ext cx="1176329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225534"/>
            <a:ext cx="1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exhaust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89400" y="5225534"/>
            <a:ext cx="198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lot of chaotic debris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25615" y="5225534"/>
            <a:ext cx="156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Burn from Bomb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3633</TotalTime>
  <Words>671</Words>
  <Application>Microsoft Macintosh PowerPoint</Application>
  <PresentationFormat>On-screen Show (4:3)</PresentationFormat>
  <Paragraphs>110</Paragraphs>
  <Slides>15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Horizon</vt:lpstr>
      <vt:lpstr>Equation</vt:lpstr>
      <vt:lpstr>Document</vt:lpstr>
      <vt:lpstr>On measuring energy from Li-ion batteries in runaway and combustion</vt:lpstr>
      <vt:lpstr>Objective</vt:lpstr>
      <vt:lpstr>Two forms of energy</vt:lpstr>
      <vt:lpstr>Energy release depends on  electric capacity</vt:lpstr>
      <vt:lpstr>Causes of runaway</vt:lpstr>
      <vt:lpstr>How to measure the runaway energies</vt:lpstr>
      <vt:lpstr>How to measure the runaway energies</vt:lpstr>
      <vt:lpstr>N2 Bomb and total energy (internal+ejected)</vt:lpstr>
      <vt:lpstr>How to measure the runaway energies</vt:lpstr>
      <vt:lpstr>How to measure the runaway energies</vt:lpstr>
      <vt:lpstr>Some comparisons:</vt:lpstr>
      <vt:lpstr>Some comparisons:</vt:lpstr>
      <vt:lpstr>Some comparisons:</vt:lpstr>
      <vt:lpstr>Some comparisons: Combustion energy</vt:lpstr>
      <vt:lpstr>Where are we?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Quintiere</dc:creator>
  <cp:lastModifiedBy>James Quintiere</cp:lastModifiedBy>
  <cp:revision>94</cp:revision>
  <dcterms:created xsi:type="dcterms:W3CDTF">2013-08-02T22:31:27Z</dcterms:created>
  <dcterms:modified xsi:type="dcterms:W3CDTF">2019-10-03T18:50:30Z</dcterms:modified>
</cp:coreProperties>
</file>